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304" r:id="rId2"/>
    <p:sldId id="1323" r:id="rId3"/>
    <p:sldId id="1325" r:id="rId4"/>
    <p:sldId id="1294" r:id="rId5"/>
    <p:sldId id="1295" r:id="rId6"/>
    <p:sldId id="1305" r:id="rId7"/>
    <p:sldId id="1306" r:id="rId8"/>
    <p:sldId id="1307" r:id="rId9"/>
    <p:sldId id="1308" r:id="rId10"/>
    <p:sldId id="1309" r:id="rId11"/>
    <p:sldId id="1310" r:id="rId12"/>
    <p:sldId id="1311" r:id="rId13"/>
    <p:sldId id="1298" r:id="rId14"/>
    <p:sldId id="1312" r:id="rId15"/>
    <p:sldId id="1299" r:id="rId16"/>
    <p:sldId id="1300" r:id="rId17"/>
    <p:sldId id="1314" r:id="rId18"/>
    <p:sldId id="1315" r:id="rId19"/>
    <p:sldId id="1301" r:id="rId20"/>
    <p:sldId id="1317" r:id="rId21"/>
    <p:sldId id="1318" r:id="rId22"/>
    <p:sldId id="1303" r:id="rId23"/>
    <p:sldId id="1319" r:id="rId24"/>
    <p:sldId id="13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92" d="100"/>
          <a:sy n="92" d="100"/>
        </p:scale>
        <p:origin x="31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F198-D95A-4CE6-BA5B-8EC4CE1866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908367E-3149-462C-A8A3-B2BEC4D6E9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0A834E-131E-4E5C-8B66-802C745CC5AA}"/>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5" name="Footer Placeholder 4">
            <a:extLst>
              <a:ext uri="{FF2B5EF4-FFF2-40B4-BE49-F238E27FC236}">
                <a16:creationId xmlns:a16="http://schemas.microsoft.com/office/drawing/2014/main" id="{0EEDC4C5-E465-4ABA-9407-CCE3AAA19A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73F7D3-F2F6-4B8E-8FEE-E9DB83420CA4}"/>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176310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443F-2F0C-4E30-9091-B3F02D9B831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AC77A10-7D18-4107-A58B-7420717BC7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732CA22-C37D-4424-B731-F8E4CA86CD6C}"/>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5" name="Footer Placeholder 4">
            <a:extLst>
              <a:ext uri="{FF2B5EF4-FFF2-40B4-BE49-F238E27FC236}">
                <a16:creationId xmlns:a16="http://schemas.microsoft.com/office/drawing/2014/main" id="{74FE2D66-76EA-4BFE-88EB-4DBB2DFDAC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673B8A8-5D96-437B-90C3-9852FA05DD96}"/>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124576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178E8-E8B5-4C51-AD2C-3BE2022520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9589E2A-4C07-4655-9747-EC276FC95D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153650D-C314-47D0-84F6-0C754D4CC9B1}"/>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5" name="Footer Placeholder 4">
            <a:extLst>
              <a:ext uri="{FF2B5EF4-FFF2-40B4-BE49-F238E27FC236}">
                <a16:creationId xmlns:a16="http://schemas.microsoft.com/office/drawing/2014/main" id="{A9F92C90-624F-4720-8597-DB57EB9DCC3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CE9CE0C-4F20-48E3-BE33-7F60803C266F}"/>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268401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6A0C-EF70-451B-8657-479082EF277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D15A7F-5053-47FF-803E-07BF7D728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C1C4109-53C1-4DFA-877A-15C7F0C7B659}"/>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5" name="Footer Placeholder 4">
            <a:extLst>
              <a:ext uri="{FF2B5EF4-FFF2-40B4-BE49-F238E27FC236}">
                <a16:creationId xmlns:a16="http://schemas.microsoft.com/office/drawing/2014/main" id="{B2124E17-1CC2-4DFE-B79C-A909FEBF162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AC2D143-8AC6-4DE6-9731-FD50832B8C80}"/>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283641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74A8-85A5-414E-AE10-85CE4DC2CC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D131EF2-C82B-4D43-9EA7-15D81DF1F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2C16D-E8AB-4722-ADDE-E5CA0EF77078}"/>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5" name="Footer Placeholder 4">
            <a:extLst>
              <a:ext uri="{FF2B5EF4-FFF2-40B4-BE49-F238E27FC236}">
                <a16:creationId xmlns:a16="http://schemas.microsoft.com/office/drawing/2014/main" id="{3CC7441C-B4ED-403E-A868-52EABFAC87E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03FA58A-3735-4EC0-8735-96C4AE1D3A4A}"/>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46216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8E06-67A9-4FA6-AA1E-58B1DFD0ECC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0758FF5-1942-43F2-950D-25EBA97F04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426C06F-E07D-4696-8113-FD2962D68A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A446F1D-6200-428E-A85F-ADDC4B703105}"/>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6" name="Footer Placeholder 5">
            <a:extLst>
              <a:ext uri="{FF2B5EF4-FFF2-40B4-BE49-F238E27FC236}">
                <a16:creationId xmlns:a16="http://schemas.microsoft.com/office/drawing/2014/main" id="{34E01178-C333-4CBE-92BF-AC66442A259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1A8114F-8887-4F41-A65D-1CE61FF31BD5}"/>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158417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70CA6-1173-4F62-B05A-DBCC05E4B7D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1308C55-D76E-4A13-ACC4-E80855168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CE1DF-2191-4BDA-9D04-7E04946D82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E56AF0F-8498-44BD-8A55-8680D7075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49F4BB-949B-48F2-A212-B28F774FFF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4B3EE68-3877-46B9-82B7-87554955BADA}"/>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8" name="Footer Placeholder 7">
            <a:extLst>
              <a:ext uri="{FF2B5EF4-FFF2-40B4-BE49-F238E27FC236}">
                <a16:creationId xmlns:a16="http://schemas.microsoft.com/office/drawing/2014/main" id="{9C66E809-B235-44B9-95DE-1B0CEC6E194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FCC6D7A-61C6-4A3A-A570-08EBC0935A46}"/>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346260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746B-0042-49C0-B14D-B39444B0F59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6CA5C9F-0574-4342-9428-6F9DFFF48764}"/>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4" name="Footer Placeholder 3">
            <a:extLst>
              <a:ext uri="{FF2B5EF4-FFF2-40B4-BE49-F238E27FC236}">
                <a16:creationId xmlns:a16="http://schemas.microsoft.com/office/drawing/2014/main" id="{8B2E8126-6783-4664-83CD-B92B5A5E319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0D5F7C5-73E2-4CC3-9367-9EFF818B2753}"/>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100987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08204-7EAA-4303-A039-9415E9AF5F4F}"/>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3" name="Footer Placeholder 2">
            <a:extLst>
              <a:ext uri="{FF2B5EF4-FFF2-40B4-BE49-F238E27FC236}">
                <a16:creationId xmlns:a16="http://schemas.microsoft.com/office/drawing/2014/main" id="{E3728A50-86B5-43E5-9042-8E54C5E4353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BAD3041-57C1-41E9-BBCF-84961EB08944}"/>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3889280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2753-5B21-498E-8496-F9832D205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7941E3F-4529-403D-A4A7-3927CFB41E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FFB2720-4135-4CB5-B2BD-4874CF049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F5774-31D3-459D-B835-A24F70D238AC}"/>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6" name="Footer Placeholder 5">
            <a:extLst>
              <a:ext uri="{FF2B5EF4-FFF2-40B4-BE49-F238E27FC236}">
                <a16:creationId xmlns:a16="http://schemas.microsoft.com/office/drawing/2014/main" id="{36D88FF2-92C2-4D5C-9A9F-7651ABC248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87682A7-AA97-476E-ABFC-81B931344E64}"/>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186513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F333-FD57-4F06-85FB-C8F86DB29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77B3BC5-45D0-4CE9-8ADA-A00ADF955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C839015-B806-43C2-BACE-2D0A22CCE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90CF2-1CF2-4203-8570-DD70EC977544}"/>
              </a:ext>
            </a:extLst>
          </p:cNvPr>
          <p:cNvSpPr>
            <a:spLocks noGrp="1"/>
          </p:cNvSpPr>
          <p:nvPr>
            <p:ph type="dt" sz="half" idx="10"/>
          </p:nvPr>
        </p:nvSpPr>
        <p:spPr/>
        <p:txBody>
          <a:bodyPr/>
          <a:lstStyle/>
          <a:p>
            <a:fld id="{0AC3F92F-EBBA-42CF-8AD1-D22F0ECAA86C}" type="datetimeFigureOut">
              <a:rPr lang="en-IN" smtClean="0"/>
              <a:t>07-03-2022</a:t>
            </a:fld>
            <a:endParaRPr lang="en-IN"/>
          </a:p>
        </p:txBody>
      </p:sp>
      <p:sp>
        <p:nvSpPr>
          <p:cNvPr id="6" name="Footer Placeholder 5">
            <a:extLst>
              <a:ext uri="{FF2B5EF4-FFF2-40B4-BE49-F238E27FC236}">
                <a16:creationId xmlns:a16="http://schemas.microsoft.com/office/drawing/2014/main" id="{50CF3639-F1CB-4231-8A81-9E31D943B73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1D6B98-A591-479C-A873-C648CD3E9452}"/>
              </a:ext>
            </a:extLst>
          </p:cNvPr>
          <p:cNvSpPr>
            <a:spLocks noGrp="1"/>
          </p:cNvSpPr>
          <p:nvPr>
            <p:ph type="sldNum" sz="quarter" idx="12"/>
          </p:nvPr>
        </p:nvSpPr>
        <p:spPr/>
        <p:txBody>
          <a:bodyPr/>
          <a:lstStyle/>
          <a:p>
            <a:fld id="{B7C76DCA-B0C9-46DA-9663-3C682554161F}" type="slidenum">
              <a:rPr lang="en-IN" smtClean="0"/>
              <a:t>‹#›</a:t>
            </a:fld>
            <a:endParaRPr lang="en-IN"/>
          </a:p>
        </p:txBody>
      </p:sp>
    </p:spTree>
    <p:extLst>
      <p:ext uri="{BB962C8B-B14F-4D97-AF65-F5344CB8AC3E}">
        <p14:creationId xmlns:p14="http://schemas.microsoft.com/office/powerpoint/2010/main" val="52839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DBE1A-5FFA-4B29-BE09-95A0FABA20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42936B6-B821-464C-9F09-37AEF009E0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BD3D4D7-BC07-4027-AF44-9B87767D9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3F92F-EBBA-42CF-8AD1-D22F0ECAA86C}" type="datetimeFigureOut">
              <a:rPr lang="en-IN" smtClean="0"/>
              <a:t>07-03-2022</a:t>
            </a:fld>
            <a:endParaRPr lang="en-IN"/>
          </a:p>
        </p:txBody>
      </p:sp>
      <p:sp>
        <p:nvSpPr>
          <p:cNvPr id="5" name="Footer Placeholder 4">
            <a:extLst>
              <a:ext uri="{FF2B5EF4-FFF2-40B4-BE49-F238E27FC236}">
                <a16:creationId xmlns:a16="http://schemas.microsoft.com/office/drawing/2014/main" id="{BFC624CB-5A31-4A24-ABC5-C7BB09B62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403BD7C-88EA-42B8-8BC7-DCF726231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76DCA-B0C9-46DA-9663-3C682554161F}" type="slidenum">
              <a:rPr lang="en-IN" smtClean="0"/>
              <a:t>‹#›</a:t>
            </a:fld>
            <a:endParaRPr lang="en-IN"/>
          </a:p>
        </p:txBody>
      </p:sp>
    </p:spTree>
    <p:extLst>
      <p:ext uri="{BB962C8B-B14F-4D97-AF65-F5344CB8AC3E}">
        <p14:creationId xmlns:p14="http://schemas.microsoft.com/office/powerpoint/2010/main" val="1845116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6297" y="5280970"/>
            <a:ext cx="3485249" cy="1015663"/>
          </a:xfrm>
          <a:prstGeom prst="rect">
            <a:avLst/>
          </a:prstGeom>
        </p:spPr>
        <p:txBody>
          <a:bodyPr wrap="none">
            <a:spAutoFit/>
          </a:bodyPr>
          <a:lstStyle/>
          <a:p>
            <a:r>
              <a:rPr lang="hi-IN" sz="60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गाजियाबाद</a:t>
            </a:r>
            <a:endParaRPr lang="en-IN" sz="6000" dirty="0"/>
          </a:p>
        </p:txBody>
      </p:sp>
      <p:sp>
        <p:nvSpPr>
          <p:cNvPr id="5" name="Rectangle 4"/>
          <p:cNvSpPr/>
          <p:nvPr/>
        </p:nvSpPr>
        <p:spPr>
          <a:xfrm>
            <a:off x="1633321" y="99421"/>
            <a:ext cx="8371202"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i-IN" sz="8000" b="1" cap="none" spc="0" dirty="0">
                <a:ln w="11430"/>
                <a:solidFill>
                  <a:srgbClr val="C00000"/>
                </a:solidFill>
                <a:effectLst>
                  <a:outerShdw blurRad="50800" dist="39000" dir="5460000" algn="tl">
                    <a:srgbClr val="000000">
                      <a:alpha val="38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विद्युत प्रशिक्षण केंद्र</a:t>
            </a:r>
            <a:endParaRPr lang="en-IN" sz="8000" b="1" cap="none" spc="0" dirty="0">
              <a:ln w="11430"/>
              <a:solidFill>
                <a:srgbClr val="C00000"/>
              </a:solidFill>
              <a:effectLst>
                <a:outerShdw blurRad="50800" dist="39000" dir="5460000" algn="tl">
                  <a:srgbClr val="000000">
                    <a:alpha val="38000"/>
                  </a:srgbClr>
                </a:outerShdw>
              </a:effectLst>
            </a:endParaRPr>
          </a:p>
        </p:txBody>
      </p:sp>
      <p:pic>
        <p:nvPicPr>
          <p:cNvPr id="1026" name="Picture 2" descr="C:\Users\Krishna\Downloads\ETC LOBO.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6297" y="1505150"/>
            <a:ext cx="3708000" cy="37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53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BD179B-CAFF-4877-AF13-908550070E46}"/>
              </a:ext>
            </a:extLst>
          </p:cNvPr>
          <p:cNvSpPr txBox="1"/>
          <p:nvPr/>
        </p:nvSpPr>
        <p:spPr>
          <a:xfrm>
            <a:off x="558800" y="749300"/>
            <a:ext cx="11074400" cy="1231106"/>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यार्ड में शंटिंग कार्य शंटिंग सुपरवाईजर/ शंटिंग स्टाफ की देख रेख में ही करे तथा उनके हैण्ड सिग्नलों का कड़ाई से पालन करे</a:t>
            </a:r>
          </a:p>
          <a:p>
            <a:endParaRPr lang="en-IN" dirty="0"/>
          </a:p>
        </p:txBody>
      </p:sp>
      <p:pic>
        <p:nvPicPr>
          <p:cNvPr id="3" name="Picture 3" descr="E:\Yard Photo for video\IMG_20210803_145548.jpg">
            <a:extLst>
              <a:ext uri="{FF2B5EF4-FFF2-40B4-BE49-F238E27FC236}">
                <a16:creationId xmlns:a16="http://schemas.microsoft.com/office/drawing/2014/main" id="{2E069260-6268-4A7E-9CBA-CD0E0408A0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0" y="2247900"/>
            <a:ext cx="5219700" cy="4051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Yard Photo for video\IMG_20210803_145638.jpg">
            <a:extLst>
              <a:ext uri="{FF2B5EF4-FFF2-40B4-BE49-F238E27FC236}">
                <a16:creationId xmlns:a16="http://schemas.microsoft.com/office/drawing/2014/main" id="{9658D92F-08A7-4C35-A32F-CA9FD0FF4C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73" r="34913"/>
          <a:stretch/>
        </p:blipFill>
        <p:spPr bwMode="auto">
          <a:xfrm>
            <a:off x="6096000" y="2247900"/>
            <a:ext cx="5537200"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7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577BA7-2531-4312-8D52-696EA320CBFF}"/>
              </a:ext>
            </a:extLst>
          </p:cNvPr>
          <p:cNvSpPr txBox="1"/>
          <p:nvPr/>
        </p:nvSpPr>
        <p:spPr>
          <a:xfrm>
            <a:off x="469900" y="571500"/>
            <a:ext cx="11087100" cy="1231106"/>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 लोको पायलट शंटिंग, शंटिंग कार्य के दौरान वाकी टॉकी तथा मोबाइल फ़ोन का इस्तेमाल ना करे, </a:t>
            </a:r>
          </a:p>
          <a:p>
            <a:endParaRPr lang="en-IN" dirty="0"/>
          </a:p>
        </p:txBody>
      </p:sp>
      <p:pic>
        <p:nvPicPr>
          <p:cNvPr id="3" name="Picture 5">
            <a:extLst>
              <a:ext uri="{FF2B5EF4-FFF2-40B4-BE49-F238E27FC236}">
                <a16:creationId xmlns:a16="http://schemas.microsoft.com/office/drawing/2014/main" id="{D6F6CC63-8477-468E-A0F2-CB9E47EC1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2095500"/>
            <a:ext cx="533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E:\Yard Photo for video\IMG_20210803_143702.jpg">
            <a:extLst>
              <a:ext uri="{FF2B5EF4-FFF2-40B4-BE49-F238E27FC236}">
                <a16:creationId xmlns:a16="http://schemas.microsoft.com/office/drawing/2014/main" id="{44C8FA22-B144-43E7-B8EE-8B1F45AD00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095500"/>
            <a:ext cx="54356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2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3155F7-C7B9-45C1-9E91-0FEA0E5CB771}"/>
              </a:ext>
            </a:extLst>
          </p:cNvPr>
          <p:cNvSpPr txBox="1"/>
          <p:nvPr/>
        </p:nvSpPr>
        <p:spPr>
          <a:xfrm>
            <a:off x="825500" y="762000"/>
            <a:ext cx="10706100" cy="1661993"/>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 लोको पायलट शंटिंग, यार्ड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तथा  शेड/आउट पिट पर शंटिंग करते समय अधिकतम गति सीमा का ध्यान रखे,  यह</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गति किसी भी अवस्था में शेड/आउट पिट</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पर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5 </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KMPH</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तथा यार्ड में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15KMPH</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से अधिक ना हो,             </a:t>
            </a:r>
            <a:endParaRPr lang="en-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IN" dirty="0"/>
          </a:p>
        </p:txBody>
      </p:sp>
      <p:pic>
        <p:nvPicPr>
          <p:cNvPr id="3" name="Picture 8">
            <a:extLst>
              <a:ext uri="{FF2B5EF4-FFF2-40B4-BE49-F238E27FC236}">
                <a16:creationId xmlns:a16="http://schemas.microsoft.com/office/drawing/2014/main" id="{4236538B-1062-4E49-BCC7-44645EACD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2423993"/>
            <a:ext cx="5156200" cy="405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a:extLst>
              <a:ext uri="{FF2B5EF4-FFF2-40B4-BE49-F238E27FC236}">
                <a16:creationId xmlns:a16="http://schemas.microsoft.com/office/drawing/2014/main" id="{23A30C96-0EC3-476F-9B6D-75CEC804C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2423994"/>
            <a:ext cx="5003800" cy="405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66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C30D6C-5ED9-431F-847E-A8673AF9A31B}"/>
              </a:ext>
            </a:extLst>
          </p:cNvPr>
          <p:cNvSpPr txBox="1"/>
          <p:nvPr/>
        </p:nvSpPr>
        <p:spPr>
          <a:xfrm>
            <a:off x="749300" y="838200"/>
            <a:ext cx="10502900" cy="1231106"/>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 लोको पायलट शंटिंग किसी भी लोको को इनरजाइज हालत में अनमेन्ड ना छोड़े,</a:t>
            </a:r>
          </a:p>
          <a:p>
            <a:endParaRPr lang="en-IN" dirty="0"/>
          </a:p>
        </p:txBody>
      </p:sp>
      <p:pic>
        <p:nvPicPr>
          <p:cNvPr id="10" name="Picture 2" descr="E:\Yard Photo for video\IMG_20210803_121818.jpg">
            <a:extLst>
              <a:ext uri="{FF2B5EF4-FFF2-40B4-BE49-F238E27FC236}">
                <a16:creationId xmlns:a16="http://schemas.microsoft.com/office/drawing/2014/main" id="{F01AB915-D468-4B67-B220-EC47D9ABD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732" y="2329077"/>
            <a:ext cx="4794969" cy="38812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Yard Photo for video\IMG_20210803_121831.jpg">
            <a:extLst>
              <a:ext uri="{FF2B5EF4-FFF2-40B4-BE49-F238E27FC236}">
                <a16:creationId xmlns:a16="http://schemas.microsoft.com/office/drawing/2014/main" id="{22B33366-2DEB-462D-895E-3C940FB023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300" y="2329078"/>
            <a:ext cx="5295900" cy="388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87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82486-3668-47D7-A24F-8E728E1C814C}"/>
              </a:ext>
            </a:extLst>
          </p:cNvPr>
          <p:cNvSpPr txBox="1"/>
          <p:nvPr/>
        </p:nvSpPr>
        <p:spPr>
          <a:xfrm>
            <a:off x="609600" y="342900"/>
            <a:ext cx="10909300" cy="2954655"/>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 लोको पायलट शंटिंग, आउटपिट या यार्ड में लोको स्टेबल करते समय —</a:t>
            </a:r>
          </a:p>
          <a:p>
            <a:pPr marL="435437" indent="-435437">
              <a:buFont typeface="Wingdings" panose="05000000000000000000" pitchFamily="2" charset="2"/>
              <a:buChar char="ü"/>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सर्व प्रथम लोको में लोको ब्रेक लगाये, </a:t>
            </a:r>
          </a:p>
          <a:p>
            <a:pPr marL="435437" indent="-435437">
              <a:buFont typeface="Wingdings" panose="05000000000000000000" pitchFamily="2" charset="2"/>
              <a:buChar char="ü"/>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में पार्किंग ब्रेक है तो पार्किंग ब्रेक, परन्तु यदि पार्किंग ब्रेक नहीं है तो, हैण्ड ब्रेक लगाये,</a:t>
            </a:r>
          </a:p>
          <a:p>
            <a:pPr marL="435437" indent="-435437">
              <a:buFont typeface="Wingdings" panose="05000000000000000000" pitchFamily="2" charset="2"/>
              <a:buChar char="ü"/>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पहियो पर उचित प्रकार से वुडेन वैज लगाकर लोको को सुरक्षित करे, </a:t>
            </a:r>
          </a:p>
          <a:p>
            <a:endParaRPr lang="en-IN" dirty="0"/>
          </a:p>
        </p:txBody>
      </p:sp>
      <p:pic>
        <p:nvPicPr>
          <p:cNvPr id="3" name="Picture 5" descr="E:\Yard Photo for video\IMG_20210803_121603.jpg">
            <a:extLst>
              <a:ext uri="{FF2B5EF4-FFF2-40B4-BE49-F238E27FC236}">
                <a16:creationId xmlns:a16="http://schemas.microsoft.com/office/drawing/2014/main" id="{3347CEA8-FE1F-4D3F-9D6F-C4AE95A6EE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111500"/>
            <a:ext cx="27813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E:\Yard Photo for video\IMG_20210803_121554.jpg">
            <a:extLst>
              <a:ext uri="{FF2B5EF4-FFF2-40B4-BE49-F238E27FC236}">
                <a16:creationId xmlns:a16="http://schemas.microsoft.com/office/drawing/2014/main" id="{3948215E-CCD0-49A1-9335-B58822F5D6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8" t="27100" r="11618" b="23188"/>
          <a:stretch/>
        </p:blipFill>
        <p:spPr bwMode="auto">
          <a:xfrm>
            <a:off x="3479800" y="3111500"/>
            <a:ext cx="2616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Yard Photo for video\IMG_20210803_125416.jpg">
            <a:extLst>
              <a:ext uri="{FF2B5EF4-FFF2-40B4-BE49-F238E27FC236}">
                <a16:creationId xmlns:a16="http://schemas.microsoft.com/office/drawing/2014/main" id="{55A22E75-10A2-49E1-BC2D-2ABB2B2DBE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74" r="15235"/>
          <a:stretch/>
        </p:blipFill>
        <p:spPr bwMode="auto">
          <a:xfrm>
            <a:off x="6184900" y="3111500"/>
            <a:ext cx="2489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E:\Yard Photo for video\IMG_20210803_121516.jpg">
            <a:extLst>
              <a:ext uri="{FF2B5EF4-FFF2-40B4-BE49-F238E27FC236}">
                <a16:creationId xmlns:a16="http://schemas.microsoft.com/office/drawing/2014/main" id="{759D29EC-432A-4164-8671-E72B3BBEC3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1103" y="3111501"/>
            <a:ext cx="2806697"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0486" y="741717"/>
            <a:ext cx="10847613" cy="954107"/>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स्टेशन यार्ड/ इंटरलॉकिंग यार्ड में शंटिंग कार्य  करते समय, शंटिंग कर्मचारी / प्वाइंटस मैन का इंजन पर उपस्थिति होना अवश्य सुनिश्चित करे, </a:t>
            </a:r>
            <a:r>
              <a:rPr lang="hi-IN" sz="2667" b="1" dirty="0">
                <a:solidFill>
                  <a:srgbClr val="0070C0"/>
                </a:solidFill>
              </a:rPr>
              <a:t>           </a:t>
            </a:r>
            <a:endParaRPr lang="en-IN" sz="2667" b="1" dirty="0">
              <a:solidFill>
                <a:srgbClr val="0070C0"/>
              </a:solidFill>
            </a:endParaRPr>
          </a:p>
        </p:txBody>
      </p:sp>
      <p:pic>
        <p:nvPicPr>
          <p:cNvPr id="13" name="Picture 2" descr="E:\Yard Photo for video\38fc9de7-4809-4408-9a56-982f96c78a7e.JPG">
            <a:extLst>
              <a:ext uri="{FF2B5EF4-FFF2-40B4-BE49-F238E27FC236}">
                <a16:creationId xmlns:a16="http://schemas.microsoft.com/office/drawing/2014/main" id="{84EC12AB-0827-4DE1-9BBA-F1E160A1B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2032000"/>
            <a:ext cx="5092700" cy="40842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5D37D1-77C1-4881-8A46-5AA02F601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1" y="2032000"/>
            <a:ext cx="5092700" cy="4084283"/>
          </a:xfrm>
          <a:prstGeom prst="rect">
            <a:avLst/>
          </a:prstGeom>
        </p:spPr>
      </p:pic>
    </p:spTree>
    <p:extLst>
      <p:ext uri="{BB962C8B-B14F-4D97-AF65-F5344CB8AC3E}">
        <p14:creationId xmlns:p14="http://schemas.microsoft.com/office/powerpoint/2010/main" val="355257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801" y="606233"/>
            <a:ext cx="10986311" cy="1384995"/>
          </a:xfrm>
          <a:prstGeom prst="rect">
            <a:avLst/>
          </a:prstGeom>
          <a:noFill/>
        </p:spPr>
        <p:txBody>
          <a:bodyPr wrap="square" rtlCol="0">
            <a:spAutoFit/>
          </a:bodyPr>
          <a:lstStyle/>
          <a:p>
            <a:pPr marL="272148" indent="-272148">
              <a:buFont typeface="Wingdings" panose="05000000000000000000" pitchFamily="2" charset="2"/>
              <a:buChar char="Ø"/>
            </a:pPr>
            <a:r>
              <a:rPr lang="hi-IN" sz="2667" b="1" dirty="0">
                <a:solidFill>
                  <a:srgbClr val="0070C0"/>
                </a:solidFill>
              </a:rPr>
              <a:t> </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सहायक नियम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3.68/5</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के अनुसार---</a:t>
            </a:r>
          </a:p>
          <a:p>
            <a:pPr marL="435437" indent="-435437">
              <a:buFont typeface="Wingdings" panose="05000000000000000000" pitchFamily="2" charset="2"/>
              <a:buChar char="ü"/>
            </a:pPr>
            <a:r>
              <a:rPr lang="hi-IN" sz="2800" b="1" dirty="0">
                <a:solidFill>
                  <a:schemeClr val="accent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जहाँ शंट सिग्नल की व्यवस्था हो, वहा पर शंटिंग संचालन के लिए, उसका प्रयोग किया जायेगा बशर्ते वह ख़राब हालत में न हो,</a:t>
            </a:r>
          </a:p>
        </p:txBody>
      </p:sp>
      <p:pic>
        <p:nvPicPr>
          <p:cNvPr id="12" name="Picture 2" descr="E:\Yard Photo for video\IMG_20210803_144212.jpg">
            <a:extLst>
              <a:ext uri="{FF2B5EF4-FFF2-40B4-BE49-F238E27FC236}">
                <a16:creationId xmlns:a16="http://schemas.microsoft.com/office/drawing/2014/main" id="{534EF2EA-5103-4D75-B9AC-AEE5F8EC71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279" y="2201332"/>
            <a:ext cx="2883416" cy="38946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E:\Yard Photo for video\IMG_20210803_144249.jpg">
            <a:extLst>
              <a:ext uri="{FF2B5EF4-FFF2-40B4-BE49-F238E27FC236}">
                <a16:creationId xmlns:a16="http://schemas.microsoft.com/office/drawing/2014/main" id="{815E3F09-64A3-4CBA-8BCC-7EAA9B401D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426" y="2201332"/>
            <a:ext cx="4225530" cy="38946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Yard Photo for video\IMG_20210803_144009.jpg">
            <a:extLst>
              <a:ext uri="{FF2B5EF4-FFF2-40B4-BE49-F238E27FC236}">
                <a16:creationId xmlns:a16="http://schemas.microsoft.com/office/drawing/2014/main" id="{9919ACED-DF85-4E94-8BE5-4EC4CDC7EB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90" t="31474" r="16239" b="2027"/>
          <a:stretch/>
        </p:blipFill>
        <p:spPr bwMode="auto">
          <a:xfrm>
            <a:off x="8604769" y="2201332"/>
            <a:ext cx="2717987" cy="389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8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7AFF4E-C2DB-44A6-9B1E-5E93257F4810}"/>
              </a:ext>
            </a:extLst>
          </p:cNvPr>
          <p:cNvSpPr txBox="1"/>
          <p:nvPr/>
        </p:nvSpPr>
        <p:spPr>
          <a:xfrm>
            <a:off x="673100" y="622300"/>
            <a:ext cx="10909300" cy="1231106"/>
          </a:xfrm>
          <a:prstGeom prst="rect">
            <a:avLst/>
          </a:prstGeom>
          <a:noFill/>
        </p:spPr>
        <p:txBody>
          <a:bodyPr wrap="square" rtlCol="0">
            <a:spAutoFit/>
          </a:bodyPr>
          <a:lstStyle/>
          <a:p>
            <a:pPr marL="285750" indent="-285750">
              <a:buFont typeface="Wingdings" panose="05000000000000000000" pitchFamily="2" charset="2"/>
              <a:buChar char="ü"/>
            </a:pPr>
            <a:r>
              <a:rPr lang="hi-IN" sz="2800" b="1" dirty="0">
                <a:solidFill>
                  <a:schemeClr val="accent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 लोको पायलट शंटिंग, शंटिंग कार्य के समय, शंट सिग्नल से गुजरते से पहले यह सुनिश्चित करेगा कि वह ऑफ स्थिति में है,</a:t>
            </a:r>
          </a:p>
          <a:p>
            <a:endParaRPr lang="en-IN" dirty="0"/>
          </a:p>
        </p:txBody>
      </p:sp>
      <p:pic>
        <p:nvPicPr>
          <p:cNvPr id="3" name="Picture 6" descr="E:\Yard Photo for video\IMG_20210803_143350.jpg">
            <a:extLst>
              <a:ext uri="{FF2B5EF4-FFF2-40B4-BE49-F238E27FC236}">
                <a16:creationId xmlns:a16="http://schemas.microsoft.com/office/drawing/2014/main" id="{CB360FF3-CD5A-4099-BD9E-4B7792421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09423"/>
            <a:ext cx="5271911" cy="44591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Yard Photo for video\IMG_20210803_144249.jpg">
            <a:extLst>
              <a:ext uri="{FF2B5EF4-FFF2-40B4-BE49-F238E27FC236}">
                <a16:creationId xmlns:a16="http://schemas.microsoft.com/office/drawing/2014/main" id="{49290C1C-2D3F-44C1-8CB4-EEB89526EB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100" y="2009422"/>
            <a:ext cx="5219700" cy="445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BEAEDC-F5B8-4BCE-9CB5-43D1CF498F1F}"/>
              </a:ext>
            </a:extLst>
          </p:cNvPr>
          <p:cNvSpPr txBox="1"/>
          <p:nvPr/>
        </p:nvSpPr>
        <p:spPr>
          <a:xfrm>
            <a:off x="768927" y="436418"/>
            <a:ext cx="10453253" cy="1661993"/>
          </a:xfrm>
          <a:prstGeom prst="rect">
            <a:avLst/>
          </a:prstGeom>
          <a:noFill/>
        </p:spPr>
        <p:txBody>
          <a:bodyPr wrap="square" rtlCol="0">
            <a:spAutoFit/>
          </a:bodyPr>
          <a:lstStyle/>
          <a:p>
            <a:pPr marL="285750" indent="-285750">
              <a:buFont typeface="Wingdings" panose="05000000000000000000" pitchFamily="2" charset="2"/>
              <a:buChar char="ü"/>
            </a:pPr>
            <a:r>
              <a:rPr lang="hi-IN" sz="2800" b="1" dirty="0">
                <a:solidFill>
                  <a:schemeClr val="accent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यदि शंट सिग्नल ख़राब है तो उसके बारे में लोको पायलट/ लोको पायलट शंटिंग को अवश्य बताया जायेगा तथा लोको पर उपस्थित शंटिंग कर्मचारी वाकी टॉकी से पॉवर केबिन/यार्ड केबिन से बात करके रूट सेट होने की तसल्ली करेगा, </a:t>
            </a:r>
            <a:endParaRPr lang="en-IN" sz="2800" b="1" dirty="0">
              <a:solidFill>
                <a:schemeClr val="accent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IN" dirty="0"/>
          </a:p>
        </p:txBody>
      </p:sp>
      <p:pic>
        <p:nvPicPr>
          <p:cNvPr id="3" name="Picture 4" descr="E:\Yard Photo for video\IMG_20210803_144014.jpg">
            <a:extLst>
              <a:ext uri="{FF2B5EF4-FFF2-40B4-BE49-F238E27FC236}">
                <a16:creationId xmlns:a16="http://schemas.microsoft.com/office/drawing/2014/main" id="{06C35A32-4608-40B9-A9CD-A815BDB4CB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70" t="41983" r="4039" b="25996"/>
          <a:stretch/>
        </p:blipFill>
        <p:spPr bwMode="auto">
          <a:xfrm>
            <a:off x="684970" y="2302933"/>
            <a:ext cx="2633964" cy="3962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Yard Photo for video\f9e63cc3-07e8-4def-a1b7-38f3617511d7.JPG">
            <a:extLst>
              <a:ext uri="{FF2B5EF4-FFF2-40B4-BE49-F238E27FC236}">
                <a16:creationId xmlns:a16="http://schemas.microsoft.com/office/drawing/2014/main" id="{EE160A5F-8412-4A21-88C3-B6765BD0D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749" y="2302933"/>
            <a:ext cx="2633964" cy="3962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Yard Photo for video\1bee2383-8b1b-4e45-be38-1ae5585591b2.JPG">
            <a:extLst>
              <a:ext uri="{FF2B5EF4-FFF2-40B4-BE49-F238E27FC236}">
                <a16:creationId xmlns:a16="http://schemas.microsoft.com/office/drawing/2014/main" id="{62E17427-7293-4DBC-B598-9C84D5AEC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421" y="2302933"/>
            <a:ext cx="2741252" cy="3962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Yard Photo for video\81013396-fcd1-4fcd-8e2b-68647e67bdd6.JPG">
            <a:extLst>
              <a:ext uri="{FF2B5EF4-FFF2-40B4-BE49-F238E27FC236}">
                <a16:creationId xmlns:a16="http://schemas.microsoft.com/office/drawing/2014/main" id="{B0666FC6-41DB-4A84-B44C-E51575341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9381" y="2302932"/>
            <a:ext cx="2741252" cy="39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896" y="532261"/>
            <a:ext cx="11230818" cy="954107"/>
          </a:xfrm>
          <a:prstGeom prst="rect">
            <a:avLst/>
          </a:prstGeom>
          <a:noFill/>
        </p:spPr>
        <p:txBody>
          <a:bodyPr wrap="square" rtlCol="0">
            <a:spAutoFit/>
          </a:bodyPr>
          <a:lstStyle/>
          <a:p>
            <a:pPr marL="272148" indent="-272148">
              <a:buFont typeface="Wingdings" panose="05000000000000000000" pitchFamily="2" charset="2"/>
              <a:buChar char="ü"/>
            </a:pPr>
            <a:r>
              <a:rPr lang="hi-IN" sz="2667" b="1" dirty="0"/>
              <a:t> </a:t>
            </a:r>
            <a:r>
              <a:rPr lang="hi-IN" sz="2800" b="1" dirty="0">
                <a:solidFill>
                  <a:schemeClr val="accent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ऐसी स्थिति में लोको पायलट/ लोको पायलट शंटिंग, शंटिंग कार्य, शंटिंग इंचार्ज  या</a:t>
            </a:r>
          </a:p>
          <a:p>
            <a:r>
              <a:rPr lang="hi-IN" sz="2800" b="1" dirty="0">
                <a:solidFill>
                  <a:schemeClr val="accent2">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शंटिंग  कर्मचारी के हैण्ड सिग्नल के अनुसार ही करेगे,</a:t>
            </a:r>
          </a:p>
        </p:txBody>
      </p:sp>
      <p:pic>
        <p:nvPicPr>
          <p:cNvPr id="1026" name="Picture 2" descr="E:\Yard Photo for video\IMG_20210803_1456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98" r="35187"/>
          <a:stretch/>
        </p:blipFill>
        <p:spPr bwMode="auto">
          <a:xfrm>
            <a:off x="6096000" y="2427514"/>
            <a:ext cx="4963886" cy="3898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C96C5E80-E54B-4DC1-B0D6-780C1EE81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93" y="2427514"/>
            <a:ext cx="4963886" cy="389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62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hna\Downloads\BANNA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9525"/>
            <a:ext cx="11734799"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2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BD008-3C08-440F-ADC5-EBDE0E0C7547}"/>
              </a:ext>
            </a:extLst>
          </p:cNvPr>
          <p:cNvSpPr txBox="1"/>
          <p:nvPr/>
        </p:nvSpPr>
        <p:spPr>
          <a:xfrm>
            <a:off x="722489" y="632178"/>
            <a:ext cx="10871200" cy="1231106"/>
          </a:xfrm>
          <a:prstGeom prst="rect">
            <a:avLst/>
          </a:prstGeom>
          <a:noFill/>
        </p:spPr>
        <p:txBody>
          <a:bodyPr wrap="square" rtlCol="0">
            <a:spAutoFit/>
          </a:bodyPr>
          <a:lstStyle/>
          <a:p>
            <a:pPr marL="285750" indent="-285750">
              <a:buFont typeface="Wingdings" panose="05000000000000000000" pitchFamily="2" charset="2"/>
              <a:buChar char="v"/>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गाड़ी के साथ शंटिंग कार्य करते समय कम से कम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5-6</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गाडियों का प्रेशर बनायगे, जिससे गाड़ी रोकने के लिए आवश्यक ब्रेक पॉवर उपलब्ध रहे,</a:t>
            </a:r>
          </a:p>
          <a:p>
            <a:endParaRPr lang="en-IN" dirty="0"/>
          </a:p>
        </p:txBody>
      </p:sp>
      <p:pic>
        <p:nvPicPr>
          <p:cNvPr id="3" name="Picture 2" descr="E:\Yard Photo for video\38069199-99cd-488c-a16c-f486ffd18584.JPG">
            <a:extLst>
              <a:ext uri="{FF2B5EF4-FFF2-40B4-BE49-F238E27FC236}">
                <a16:creationId xmlns:a16="http://schemas.microsoft.com/office/drawing/2014/main" id="{897C4911-DD2C-4642-A633-36898944F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971" y="1970313"/>
            <a:ext cx="4488874" cy="4343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35A4B2-ACB9-47BD-A942-C23D7A691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970313"/>
            <a:ext cx="4635731" cy="4343400"/>
          </a:xfrm>
          <a:prstGeom prst="rect">
            <a:avLst/>
          </a:prstGeom>
        </p:spPr>
      </p:pic>
    </p:spTree>
    <p:extLst>
      <p:ext uri="{BB962C8B-B14F-4D97-AF65-F5344CB8AC3E}">
        <p14:creationId xmlns:p14="http://schemas.microsoft.com/office/powerpoint/2010/main" val="346066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093D32-D120-4D5F-80E9-AAFEF1713211}"/>
              </a:ext>
            </a:extLst>
          </p:cNvPr>
          <p:cNvSpPr txBox="1"/>
          <p:nvPr/>
        </p:nvSpPr>
        <p:spPr>
          <a:xfrm>
            <a:off x="374072" y="498761"/>
            <a:ext cx="11430000" cy="2092881"/>
          </a:xfrm>
          <a:prstGeom prst="rect">
            <a:avLst/>
          </a:prstGeom>
          <a:noFill/>
        </p:spPr>
        <p:txBody>
          <a:bodyPr wrap="square" rtlCol="0">
            <a:spAutoFit/>
          </a:bodyPr>
          <a:lstStyle/>
          <a:p>
            <a:pPr marL="285750" indent="-285750">
              <a:buFont typeface="Wingdings" panose="05000000000000000000" pitchFamily="2" charset="2"/>
              <a:buChar char="v"/>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जब किसी लोको को गाड़ी/लोको से जोड़ना है, तो गाड़ी/लोको को रोल डाउन से सुरक्षित होने की तसल्ली करे, लोको को गाड़ी/लोको में जोड़ते समय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20</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मीटर पहले रुके,कपलिंग के खुले होने व सीध में होने की तसल्ली करे, उसके बाद </a:t>
            </a:r>
            <a:r>
              <a:rPr lang="en-US"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2-3</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KMPH की गति पर कपलिंग जोड़े, </a:t>
            </a:r>
          </a:p>
          <a:p>
            <a:endParaRPr lang="en-IN" dirty="0"/>
          </a:p>
        </p:txBody>
      </p:sp>
      <p:pic>
        <p:nvPicPr>
          <p:cNvPr id="4" name="Picture 6" descr="E:\Yard Photo for video\IMG_20210803_124419.jpg">
            <a:extLst>
              <a:ext uri="{FF2B5EF4-FFF2-40B4-BE49-F238E27FC236}">
                <a16:creationId xmlns:a16="http://schemas.microsoft.com/office/drawing/2014/main" id="{93442B4F-A29C-42BD-9043-270291643C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139" y="2492827"/>
            <a:ext cx="3632662" cy="3755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E:\Yard Photo for video\IMG_20210803_124605.jpg">
            <a:extLst>
              <a:ext uri="{FF2B5EF4-FFF2-40B4-BE49-F238E27FC236}">
                <a16:creationId xmlns:a16="http://schemas.microsoft.com/office/drawing/2014/main" id="{308A64C8-BACC-4276-A052-2EEA4F95E2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7550" y="2492827"/>
            <a:ext cx="3732414" cy="3755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E:\Yard Photo for video\IMG_20210803_124611.jpg">
            <a:extLst>
              <a:ext uri="{FF2B5EF4-FFF2-40B4-BE49-F238E27FC236}">
                <a16:creationId xmlns:a16="http://schemas.microsoft.com/office/drawing/2014/main" id="{47139900-89A3-4B5E-9CC3-7D755A99A0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24" r="8770"/>
          <a:stretch/>
        </p:blipFill>
        <p:spPr bwMode="auto">
          <a:xfrm>
            <a:off x="8179713" y="2492827"/>
            <a:ext cx="3591107" cy="375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8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049" y="464709"/>
            <a:ext cx="11023808" cy="1774973"/>
          </a:xfrm>
          <a:prstGeom prst="rect">
            <a:avLst/>
          </a:prstGeom>
          <a:noFill/>
        </p:spPr>
        <p:txBody>
          <a:bodyPr wrap="square" rtlCol="0">
            <a:spAutoFit/>
          </a:bodyPr>
          <a:lstStyle/>
          <a:p>
            <a:pPr marL="435437" indent="-435437">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यार्ड/शेड में लोको की कैब बदलने के बाद, लोको चलाने से पहले लोको ब्रेक कार्यरत होने की तसल्ली अवश्य करे,</a:t>
            </a:r>
          </a:p>
          <a:p>
            <a:pPr marL="435437" indent="-435437">
              <a:buFont typeface="Wingdings" panose="05000000000000000000" pitchFamily="2" charset="2"/>
              <a:buChar char="Ø"/>
            </a:pPr>
            <a:endParaRPr lang="hi-IN" sz="2667" b="1" dirty="0">
              <a:solidFill>
                <a:srgbClr val="0070C0"/>
              </a:solidFill>
            </a:endParaRPr>
          </a:p>
          <a:p>
            <a:endParaRPr lang="hi-IN" sz="2667" b="1" dirty="0">
              <a:solidFill>
                <a:srgbClr val="0070C0"/>
              </a:solidFill>
            </a:endParaRPr>
          </a:p>
        </p:txBody>
      </p:sp>
      <p:pic>
        <p:nvPicPr>
          <p:cNvPr id="4099" name="Picture 3" descr="E:\Yard Photo for video\IMG_20210803_1248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229" y="1719943"/>
            <a:ext cx="10123713" cy="462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9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1000"/>
                                        <p:tgtEl>
                                          <p:spTgt spid="4099"/>
                                        </p:tgtEl>
                                      </p:cBhvr>
                                    </p:animEffect>
                                    <p:anim calcmode="lin" valueType="num">
                                      <p:cBhvr>
                                        <p:cTn id="15" dur="1000" fill="hold"/>
                                        <p:tgtEl>
                                          <p:spTgt spid="4099"/>
                                        </p:tgtEl>
                                        <p:attrNameLst>
                                          <p:attrName>ppt_x</p:attrName>
                                        </p:attrNameLst>
                                      </p:cBhvr>
                                      <p:tavLst>
                                        <p:tav tm="0">
                                          <p:val>
                                            <p:strVal val="#ppt_x"/>
                                          </p:val>
                                        </p:tav>
                                        <p:tav tm="100000">
                                          <p:val>
                                            <p:strVal val="#ppt_x"/>
                                          </p:val>
                                        </p:tav>
                                      </p:tavLst>
                                    </p:anim>
                                    <p:anim calcmode="lin" valueType="num">
                                      <p:cBhvr>
                                        <p:cTn id="16"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A861D-95C4-4588-A99B-E5C917DEE9A6}"/>
              </a:ext>
            </a:extLst>
          </p:cNvPr>
          <p:cNvSpPr txBox="1"/>
          <p:nvPr/>
        </p:nvSpPr>
        <p:spPr>
          <a:xfrm>
            <a:off x="794658" y="326571"/>
            <a:ext cx="10515600" cy="1231106"/>
          </a:xfrm>
          <a:prstGeom prst="rect">
            <a:avLst/>
          </a:prstGeom>
          <a:noFill/>
        </p:spPr>
        <p:txBody>
          <a:bodyPr wrap="square" rtlCol="0">
            <a:spAutoFit/>
          </a:bodyPr>
          <a:lstStyle/>
          <a:p>
            <a:pPr marL="457200" indent="-457200">
              <a:buFont typeface="Wingdings" panose="05000000000000000000" pitchFamily="2" charset="2"/>
              <a:buChar char="v"/>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पायलट/लोको पायलट शंटिंग, स्टेशन यार्ड अथवा इंटरलॉकड यार्ड में शंटिंग करते समय G&amp;SR रूल 5.13 का पूर्ण रूप से पालन करे, </a:t>
            </a:r>
          </a:p>
          <a:p>
            <a:endParaRPr lang="en-IN" dirty="0"/>
          </a:p>
        </p:txBody>
      </p:sp>
      <p:pic>
        <p:nvPicPr>
          <p:cNvPr id="4" name="Picture 3">
            <a:extLst>
              <a:ext uri="{FF2B5EF4-FFF2-40B4-BE49-F238E27FC236}">
                <a16:creationId xmlns:a16="http://schemas.microsoft.com/office/drawing/2014/main" id="{E9498060-64AE-42DD-92C4-906A92315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49252" y="1578941"/>
            <a:ext cx="4951979" cy="4909458"/>
          </a:xfrm>
          <a:prstGeom prst="rect">
            <a:avLst/>
          </a:prstGeom>
        </p:spPr>
      </p:pic>
    </p:spTree>
    <p:extLst>
      <p:ext uri="{BB962C8B-B14F-4D97-AF65-F5344CB8AC3E}">
        <p14:creationId xmlns:p14="http://schemas.microsoft.com/office/powerpoint/2010/main" val="5049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F119E-4687-4744-A77B-B881EE472097}"/>
              </a:ext>
            </a:extLst>
          </p:cNvPr>
          <p:cNvSpPr/>
          <p:nvPr/>
        </p:nvSpPr>
        <p:spPr>
          <a:xfrm>
            <a:off x="2786743" y="2967335"/>
            <a:ext cx="6716486" cy="923330"/>
          </a:xfrm>
          <a:prstGeom prst="rect">
            <a:avLst/>
          </a:prstGeom>
          <a:solidFill>
            <a:srgbClr val="FFC000"/>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hi-IN" sz="5400" b="1" dirty="0">
                <a:ln/>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धन्यवाद</a:t>
            </a:r>
            <a:r>
              <a:rPr lang="hi-IN" sz="5400" b="1" dirty="0">
                <a:ln/>
                <a:solidFill>
                  <a:schemeClr val="accent4"/>
                </a:solidFill>
              </a:rPr>
              <a:t> </a:t>
            </a:r>
            <a:endParaRPr lang="en-US" sz="5400" b="1" cap="none" spc="0" dirty="0">
              <a:ln/>
              <a:solidFill>
                <a:schemeClr val="accent4"/>
              </a:solidFill>
              <a:effectLst/>
            </a:endParaRPr>
          </a:p>
        </p:txBody>
      </p:sp>
    </p:spTree>
    <p:extLst>
      <p:ext uri="{BB962C8B-B14F-4D97-AF65-F5344CB8AC3E}">
        <p14:creationId xmlns:p14="http://schemas.microsoft.com/office/powerpoint/2010/main" val="29695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3131" y="1209584"/>
            <a:ext cx="8946036" cy="4240328"/>
          </a:xfrm>
          <a:prstGeom prst="rect">
            <a:avLst/>
          </a:prstGeom>
          <a:solidFill>
            <a:srgbClr val="FFFF00"/>
          </a:solid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hi-IN" sz="7200" b="1" cap="all" dirty="0">
                <a:ln w="0">
                  <a:solidFill>
                    <a:srgbClr val="FF0000"/>
                  </a:solidFill>
                </a:ln>
                <a:solidFill>
                  <a:srgbClr val="FF0000"/>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सुरक्षित शंटिंग </a:t>
            </a:r>
            <a:endParaRPr lang="en-US" sz="7200" b="1" cap="all" dirty="0">
              <a:ln w="0">
                <a:solidFill>
                  <a:srgbClr val="FF0000"/>
                </a:solidFill>
              </a:ln>
              <a:solidFill>
                <a:srgbClr val="FF0000"/>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endParaRPr>
          </a:p>
          <a:p>
            <a:pPr algn="ctr">
              <a:lnSpc>
                <a:spcPct val="200000"/>
              </a:lnSpc>
            </a:pPr>
            <a:r>
              <a:rPr lang="hi-IN" sz="7200" b="1" cap="all" dirty="0">
                <a:ln w="0">
                  <a:solidFill>
                    <a:srgbClr val="FF0000"/>
                  </a:solidFill>
                </a:ln>
                <a:solidFill>
                  <a:srgbClr val="FF0000"/>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परिचालन </a:t>
            </a:r>
            <a:endParaRPr lang="en-IN" sz="7200" b="1" cap="all" dirty="0">
              <a:ln w="0">
                <a:solidFill>
                  <a:srgbClr val="FF0000"/>
                </a:solidFill>
              </a:ln>
              <a:solidFill>
                <a:srgbClr val="FF0000"/>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347363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2242" y="220715"/>
            <a:ext cx="4588115" cy="678647"/>
          </a:xfrm>
          <a:prstGeom prst="rect">
            <a:avLst/>
          </a:prstGeom>
          <a:noFill/>
        </p:spPr>
        <p:txBody>
          <a:bodyPr wrap="none" rtlCol="0">
            <a:spAutoFit/>
          </a:bodyPr>
          <a:lstStyle/>
          <a:p>
            <a:r>
              <a:rPr lang="hi-IN" sz="3810" b="1" dirty="0">
                <a:solidFill>
                  <a:srgbClr val="C00000"/>
                </a:solidFill>
                <a:latin typeface="Nirmala UI Semilight" panose="020B0402040204020203" pitchFamily="34" charset="0"/>
                <a:ea typeface="Nirmala UI Semilight" panose="020B0402040204020203" pitchFamily="34" charset="0"/>
                <a:cs typeface="Nirmala UI Semilight" panose="020B0402040204020203" pitchFamily="34" charset="0"/>
              </a:rPr>
              <a:t>सुरक्षित शंटिंग परिचालन </a:t>
            </a:r>
            <a:endParaRPr lang="en-IN" sz="3810" b="1" dirty="0">
              <a:solidFill>
                <a:srgbClr val="C0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extBox 2"/>
          <p:cNvSpPr txBox="1"/>
          <p:nvPr/>
        </p:nvSpPr>
        <p:spPr>
          <a:xfrm>
            <a:off x="722273" y="1135105"/>
            <a:ext cx="10787189" cy="1968488"/>
          </a:xfrm>
          <a:prstGeom prst="rect">
            <a:avLst/>
          </a:prstGeom>
          <a:noFill/>
        </p:spPr>
        <p:txBody>
          <a:bodyPr wrap="square" rtlCol="0">
            <a:spAutoFit/>
          </a:bodyPr>
          <a:lstStyle/>
          <a:p>
            <a:pPr marL="435437" indent="-435437">
              <a:buFont typeface="Wingdings" panose="05000000000000000000" pitchFamily="2" charset="2"/>
              <a:buChar char="v"/>
            </a:pP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यार्ड, आउट पिट तथा लोको शेड में, लोको पायलट, लोको पायलट शंटिंग व परिचालन विभाग के शंटिंग जमादार, पॉइंट्स मेन इत्यादि की लापरवाही के कारण होने वाली दुर्घटनाओ में निम्न लिखित मुख्य है</a:t>
            </a:r>
            <a:r>
              <a:rPr lang="en-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435437" indent="-435437">
              <a:buFont typeface="Wingdings" panose="05000000000000000000" pitchFamily="2" charset="2"/>
              <a:buChar char="v"/>
            </a:pPr>
            <a:r>
              <a:rPr lang="hi-IN" sz="3048" b="1"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जैसे -----</a:t>
            </a:r>
          </a:p>
        </p:txBody>
      </p:sp>
      <p:sp>
        <p:nvSpPr>
          <p:cNvPr id="4" name="TextBox 3"/>
          <p:cNvSpPr txBox="1"/>
          <p:nvPr/>
        </p:nvSpPr>
        <p:spPr>
          <a:xfrm>
            <a:off x="513673" y="3294994"/>
            <a:ext cx="11234177" cy="2144498"/>
          </a:xfrm>
          <a:prstGeom prst="rect">
            <a:avLst/>
          </a:prstGeom>
          <a:noFill/>
        </p:spPr>
        <p:txBody>
          <a:bodyPr wrap="square" rtlCol="0">
            <a:spAutoFit/>
          </a:bodyPr>
          <a:lstStyle/>
          <a:p>
            <a:pPr marL="435437" indent="-435437">
              <a:buFont typeface="Wingdings" panose="05000000000000000000" pitchFamily="2" charset="2"/>
              <a:buChar char="Ø"/>
            </a:pPr>
            <a:r>
              <a:rPr lang="hi-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यार्ड, आउट पिट अथवा शेड में अवपथन की घटनाये </a:t>
            </a:r>
          </a:p>
          <a:p>
            <a:pPr marL="435437" indent="-435437">
              <a:buFont typeface="Wingdings" panose="05000000000000000000" pitchFamily="2" charset="2"/>
              <a:buChar char="Ø"/>
            </a:pPr>
            <a:r>
              <a:rPr lang="hi-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यार्ड, आउट पिट अथवा शेड में साइड कुलिजन/</a:t>
            </a:r>
            <a:r>
              <a:rPr lang="en-US"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हेड</a:t>
            </a:r>
            <a:r>
              <a:rPr lang="en-US"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ऑन कुलिजन की घटनाये </a:t>
            </a:r>
          </a:p>
          <a:p>
            <a:pPr marL="435437" indent="-435437">
              <a:buFont typeface="Wingdings" panose="05000000000000000000" pitchFamily="2" charset="2"/>
              <a:buChar char="Ø"/>
            </a:pPr>
            <a:r>
              <a:rPr lang="hi-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यार्ड, आउट पिट अथवा शेड में रोल डाउन की घटनाये</a:t>
            </a:r>
          </a:p>
          <a:p>
            <a:pPr marL="435437" indent="-435437">
              <a:buFont typeface="Wingdings" panose="05000000000000000000" pitchFamily="2" charset="2"/>
              <a:buChar char="Ø"/>
            </a:pPr>
            <a:r>
              <a:rPr lang="hi-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इंटरलॉकिंग यार्ड में स्टॉप सिग्नल अथवा शंट सिग्नल को लाल/ऑन में पास करने की घटनाये    </a:t>
            </a:r>
            <a:endParaRPr lang="en-IN" sz="2667"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35149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563" y="883377"/>
            <a:ext cx="11114995" cy="620042"/>
          </a:xfrm>
          <a:prstGeom prst="rect">
            <a:avLst/>
          </a:prstGeom>
          <a:noFill/>
        </p:spPr>
        <p:txBody>
          <a:bodyPr wrap="square" rtlCol="0">
            <a:spAutoFit/>
          </a:bodyPr>
          <a:lstStyle/>
          <a:p>
            <a:r>
              <a:rPr lang="en-IN" sz="3429" b="1" dirty="0">
                <a:solidFill>
                  <a:srgbClr val="C0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3429" b="1" dirty="0">
                <a:solidFill>
                  <a:srgbClr val="C00000"/>
                </a:solidFill>
                <a:latin typeface="Nirmala UI Semilight" panose="020B0402040204020203" pitchFamily="34" charset="0"/>
                <a:ea typeface="Nirmala UI Semilight" panose="020B0402040204020203" pitchFamily="34" charset="0"/>
                <a:cs typeface="Nirmala UI Semilight" panose="020B0402040204020203" pitchFamily="34" charset="0"/>
              </a:rPr>
              <a:t>शंटिंग परिचालन को संरक्षित व सुरक्षित बनाने के लिए निर्देश</a:t>
            </a:r>
            <a:r>
              <a:rPr lang="hi-IN" sz="3429" b="1" dirty="0">
                <a:solidFill>
                  <a:srgbClr val="C00000"/>
                </a:solidFill>
              </a:rPr>
              <a:t> </a:t>
            </a:r>
            <a:endParaRPr lang="en-IN" sz="3429" b="1" dirty="0">
              <a:solidFill>
                <a:srgbClr val="C00000"/>
              </a:solidFill>
            </a:endParaRPr>
          </a:p>
        </p:txBody>
      </p:sp>
      <p:sp>
        <p:nvSpPr>
          <p:cNvPr id="3" name="TextBox 2"/>
          <p:cNvSpPr txBox="1"/>
          <p:nvPr/>
        </p:nvSpPr>
        <p:spPr>
          <a:xfrm>
            <a:off x="638175" y="2131552"/>
            <a:ext cx="10915650" cy="1968488"/>
          </a:xfrm>
          <a:prstGeom prst="rect">
            <a:avLst/>
          </a:prstGeom>
          <a:noFill/>
        </p:spPr>
        <p:txBody>
          <a:bodyPr wrap="square" rtlCol="0">
            <a:spAutoFit/>
          </a:bodyPr>
          <a:lstStyle/>
          <a:p>
            <a:pPr marL="457200" indent="-457200">
              <a:buFont typeface="Wingdings" panose="05000000000000000000" pitchFamily="2" charset="2"/>
              <a:buChar char="v"/>
            </a:pP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पायलट, लोको पायलट शंटिंग व शंटिंग जमादार /</a:t>
            </a:r>
            <a:r>
              <a:rPr lang="en-US"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पॉइंट्स मैन</a:t>
            </a:r>
          </a:p>
          <a:p>
            <a:r>
              <a:rPr lang="en-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के द्वारा शंटिंग करते समय कुछ सावधानियो का पालन करके यार्ड, </a:t>
            </a:r>
          </a:p>
          <a:p>
            <a:r>
              <a:rPr lang="en-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आउट पिट तथा शेड में होने वाली विभिन्न दुर्घटनाओ से बचा जा</a:t>
            </a:r>
          </a:p>
          <a:p>
            <a:r>
              <a:rPr lang="en-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सकता है</a:t>
            </a:r>
            <a:r>
              <a:rPr lang="en-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hi-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IN" sz="3048" b="1"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18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4D9DA0-A59D-4FA6-B54F-E693A8B794AF}"/>
              </a:ext>
            </a:extLst>
          </p:cNvPr>
          <p:cNvSpPr txBox="1"/>
          <p:nvPr/>
        </p:nvSpPr>
        <p:spPr>
          <a:xfrm>
            <a:off x="412955" y="1917289"/>
            <a:ext cx="3798890" cy="3404265"/>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सदैव</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अगली</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कैब</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से</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ही</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ई.ऍम.यू</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को</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चलाये</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पिछले</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कैब</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से</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कभी</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भी</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ई.ऍम.यू</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को</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न </a:t>
            </a:r>
            <a:r>
              <a:rPr lang="en-US" sz="3200" b="1" dirty="0" err="1">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चलाये</a:t>
            </a:r>
            <a:r>
              <a:rPr lang="en-US" sz="32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indent="-228600">
              <a:lnSpc>
                <a:spcPct val="90000"/>
              </a:lnSpc>
              <a:spcAft>
                <a:spcPts val="600"/>
              </a:spcAft>
              <a:buFont typeface="Arial" panose="020B0604020202020204" pitchFamily="34" charset="0"/>
              <a:buChar char="•"/>
            </a:pPr>
            <a:endParaRPr lang="en-US" sz="2000" dirty="0"/>
          </a:p>
        </p:txBody>
      </p:sp>
      <p:pic>
        <p:nvPicPr>
          <p:cNvPr id="4" name="Picture 7" descr="E:\Yard Photo for video\IMG_20210803_144445.jpg">
            <a:extLst>
              <a:ext uri="{FF2B5EF4-FFF2-40B4-BE49-F238E27FC236}">
                <a16:creationId xmlns:a16="http://schemas.microsoft.com/office/drawing/2014/main" id="{4FF3875F-7D6C-452C-BD69-02C489DD652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434" r="-1" b="16060"/>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E:\Yard Photo for video\IMG_20210803_122119.jpg">
            <a:extLst>
              <a:ext uri="{FF2B5EF4-FFF2-40B4-BE49-F238E27FC236}">
                <a16:creationId xmlns:a16="http://schemas.microsoft.com/office/drawing/2014/main" id="{6B4D55A2-17E9-4BDE-8754-8F79167A84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750" b="14681"/>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59873E-0716-448E-8B0D-7F0750403C1D}"/>
              </a:ext>
            </a:extLst>
          </p:cNvPr>
          <p:cNvSpPr txBox="1"/>
          <p:nvPr/>
        </p:nvSpPr>
        <p:spPr>
          <a:xfrm>
            <a:off x="272788" y="771946"/>
            <a:ext cx="11593147" cy="1661993"/>
          </a:xfrm>
          <a:prstGeom prst="rect">
            <a:avLst/>
          </a:prstGeom>
          <a:noFill/>
        </p:spPr>
        <p:txBody>
          <a:bodyPr wrap="square" rtlCol="0">
            <a:spAutoFit/>
          </a:bodyPr>
          <a:lstStyle/>
          <a:p>
            <a:pPr marL="285750" indent="-285750">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किसी भी फेसिंग प्वाइंट / ट्रेलिंग प्वाइंट पर मूवमेंट करने से पहले, लोको/ गाड़ी रोककर सुनिश्चित करे कि प्वाइंट पूरी तरह से लोको/ गाड़ी मूवमेंट की दिशा में सेट है, तथा काटर बोल्ट व काटर पिन उचित प्रकार से लगे है </a:t>
            </a:r>
            <a:r>
              <a:rPr lang="en-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a:t>
            </a: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IN" dirty="0"/>
          </a:p>
        </p:txBody>
      </p:sp>
      <p:pic>
        <p:nvPicPr>
          <p:cNvPr id="3" name="Picture 3" descr="E:\Yard Photo for video\IMG_20210803_120353.jpg">
            <a:extLst>
              <a:ext uri="{FF2B5EF4-FFF2-40B4-BE49-F238E27FC236}">
                <a16:creationId xmlns:a16="http://schemas.microsoft.com/office/drawing/2014/main" id="{FA85D5BB-2DDF-42A7-9E3B-D676DF013A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97" t="17581" r="22958" b="14692"/>
          <a:stretch/>
        </p:blipFill>
        <p:spPr bwMode="auto">
          <a:xfrm>
            <a:off x="410387" y="2803490"/>
            <a:ext cx="2883876" cy="3366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Yard Photo for video\IMG_20210803_122226.jpg">
            <a:extLst>
              <a:ext uri="{FF2B5EF4-FFF2-40B4-BE49-F238E27FC236}">
                <a16:creationId xmlns:a16="http://schemas.microsoft.com/office/drawing/2014/main" id="{3F41A45E-59CC-4B41-92AD-94F1B90D6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169" y="2803490"/>
            <a:ext cx="2883877" cy="3366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81559248-1BF7-4759-8C85-F0700B18F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3980" y="2803491"/>
            <a:ext cx="2883876" cy="336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Yard Photo for video\IMG_20210803_120450.jpg">
            <a:extLst>
              <a:ext uri="{FF2B5EF4-FFF2-40B4-BE49-F238E27FC236}">
                <a16:creationId xmlns:a16="http://schemas.microsoft.com/office/drawing/2014/main" id="{58CFF856-9B60-417C-848C-ADC6F17BD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9644" y="2803491"/>
            <a:ext cx="2781658" cy="336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2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094F6F-4BFD-4BBA-9CC9-057F4BD76C29}"/>
              </a:ext>
            </a:extLst>
          </p:cNvPr>
          <p:cNvSpPr txBox="1"/>
          <p:nvPr/>
        </p:nvSpPr>
        <p:spPr>
          <a:xfrm>
            <a:off x="353962" y="856034"/>
            <a:ext cx="11518724" cy="1661993"/>
          </a:xfrm>
          <a:prstGeom prst="rect">
            <a:avLst/>
          </a:prstGeom>
          <a:noFill/>
        </p:spPr>
        <p:txBody>
          <a:bodyPr wrap="square" rtlCol="0">
            <a:spAutoFit/>
          </a:bodyPr>
          <a:lstStyle/>
          <a:p>
            <a:pPr marL="285750" indent="-285750">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लोको/ गाड़ी को चलाने से पूर्व  कांटे के आगे फाउलिंग मार्क तक पूरा ट्रैक साफ होने की तसल्ली करे तथा यह भी तसल्ली करे कि बराबर वाली लाइन पर खड़े अथवा चल रहे लोको/ गाड़ी से अवरोधित नहीं है,        </a:t>
            </a:r>
            <a:endParaRPr lang="en-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IN" dirty="0"/>
          </a:p>
        </p:txBody>
      </p:sp>
      <p:pic>
        <p:nvPicPr>
          <p:cNvPr id="3" name="Picture 10" descr="E:\Yard Photo for video\IMG_20210803_144445.jpg">
            <a:extLst>
              <a:ext uri="{FF2B5EF4-FFF2-40B4-BE49-F238E27FC236}">
                <a16:creationId xmlns:a16="http://schemas.microsoft.com/office/drawing/2014/main" id="{890D3B25-59B5-49A3-B9E3-DF20F320233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687" t="2623" r="12777" b="31760"/>
          <a:stretch/>
        </p:blipFill>
        <p:spPr bwMode="auto">
          <a:xfrm>
            <a:off x="578801" y="2785730"/>
            <a:ext cx="3887278" cy="36257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E:\Yard Photo for video\IMG_20210803_122119.jpg">
            <a:extLst>
              <a:ext uri="{FF2B5EF4-FFF2-40B4-BE49-F238E27FC236}">
                <a16:creationId xmlns:a16="http://schemas.microsoft.com/office/drawing/2014/main" id="{173B1F94-BBE7-46B2-B494-A98FC2C9F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5592" y="2785730"/>
            <a:ext cx="3715966" cy="3625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EDF82D-8BBC-47F0-9551-0313EF396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891" y="2785730"/>
            <a:ext cx="3622702" cy="3625701"/>
          </a:xfrm>
          <a:prstGeom prst="rect">
            <a:avLst/>
          </a:prstGeom>
        </p:spPr>
      </p:pic>
    </p:spTree>
    <p:extLst>
      <p:ext uri="{BB962C8B-B14F-4D97-AF65-F5344CB8AC3E}">
        <p14:creationId xmlns:p14="http://schemas.microsoft.com/office/powerpoint/2010/main" val="24507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6CFE2-97DC-4444-B224-18AE58C61C0F}"/>
              </a:ext>
            </a:extLst>
          </p:cNvPr>
          <p:cNvSpPr txBox="1"/>
          <p:nvPr/>
        </p:nvSpPr>
        <p:spPr>
          <a:xfrm>
            <a:off x="581025" y="574675"/>
            <a:ext cx="11026775" cy="2092881"/>
          </a:xfrm>
          <a:prstGeom prst="rect">
            <a:avLst/>
          </a:prstGeom>
          <a:noFill/>
        </p:spPr>
        <p:txBody>
          <a:bodyPr wrap="square" rtlCol="0">
            <a:spAutoFit/>
          </a:bodyPr>
          <a:lstStyle/>
          <a:p>
            <a:pPr marL="272148" indent="-272148">
              <a:buFont typeface="Wingdings" panose="05000000000000000000" pitchFamily="2" charset="2"/>
              <a:buChar char="Ø"/>
            </a:pPr>
            <a:r>
              <a:rPr lang="hi-IN" sz="2800" b="1"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यदि प्वाइंट लोको/ गाड़ी मूवमेंट की दिशा के अनुसार नहीं बना है तो उस प्वाइंट से पहले लोको /गाड़ी को रोके तथा उस प्वाइंट की काटर पिन व काटर बोल्ट को निकालकर उस प्वाइंट को सेट करे तथा उसमे काटर बोल्ट व काटर पिन लगाकर सुरक्षित करे तथा उसके बाद ही मूवमेंट करे,</a:t>
            </a:r>
          </a:p>
          <a:p>
            <a:endParaRPr lang="en-IN" dirty="0"/>
          </a:p>
        </p:txBody>
      </p:sp>
      <p:pic>
        <p:nvPicPr>
          <p:cNvPr id="3" name="Picture 2" descr="E:\Yard Photo for video\IMG_20210803_123805.jpg">
            <a:extLst>
              <a:ext uri="{FF2B5EF4-FFF2-40B4-BE49-F238E27FC236}">
                <a16:creationId xmlns:a16="http://schemas.microsoft.com/office/drawing/2014/main" id="{906A862C-FD06-4B79-AAC5-B5940BD311C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71" t="11228" r="856" b="22281"/>
          <a:stretch/>
        </p:blipFill>
        <p:spPr bwMode="auto">
          <a:xfrm>
            <a:off x="431801" y="2905997"/>
            <a:ext cx="2743200" cy="35456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145296E-12C9-462D-B574-6C1250FA9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99" y="2905997"/>
            <a:ext cx="2962275" cy="35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E:\Yard Photo for video\IMG_20210803_123648.jpg">
            <a:extLst>
              <a:ext uri="{FF2B5EF4-FFF2-40B4-BE49-F238E27FC236}">
                <a16:creationId xmlns:a16="http://schemas.microsoft.com/office/drawing/2014/main" id="{1376F46D-66C3-405C-B9B9-D77CC3FD5E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6973" y="2905997"/>
            <a:ext cx="2765427" cy="35456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Yard Photo for video\IMG_20210803_123703.jpg">
            <a:extLst>
              <a:ext uri="{FF2B5EF4-FFF2-40B4-BE49-F238E27FC236}">
                <a16:creationId xmlns:a16="http://schemas.microsoft.com/office/drawing/2014/main" id="{7CC1A0C5-025F-4BB0-9833-9913FC66CE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23" t="523" r="14289" b="35430"/>
          <a:stretch/>
        </p:blipFill>
        <p:spPr bwMode="auto">
          <a:xfrm>
            <a:off x="9118599" y="2905996"/>
            <a:ext cx="2765427" cy="354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795</Words>
  <Application>Microsoft Office PowerPoint</Application>
  <PresentationFormat>Widescreen</PresentationFormat>
  <Paragraphs>40</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Unicode MS</vt:lpstr>
      <vt:lpstr>Calibri</vt:lpstr>
      <vt:lpstr>Calibri Light</vt:lpstr>
      <vt:lpstr>Nirmala UI Semilight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c:title>
  <dc:creator>Subodh Tyagi</dc:creator>
  <cp:lastModifiedBy>Subodh Tyagi</cp:lastModifiedBy>
  <cp:revision>28</cp:revision>
  <dcterms:created xsi:type="dcterms:W3CDTF">2022-01-06T11:02:50Z</dcterms:created>
  <dcterms:modified xsi:type="dcterms:W3CDTF">2022-03-07T15:06:08Z</dcterms:modified>
</cp:coreProperties>
</file>